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008000"/>
    <a:srgbClr val="DEF0F2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86" autoAdjust="0"/>
    <p:restoredTop sz="86386" autoAdjust="0"/>
  </p:normalViewPr>
  <p:slideViewPr>
    <p:cSldViewPr>
      <p:cViewPr varScale="1">
        <p:scale>
          <a:sx n="171" d="100"/>
          <a:sy n="171" d="100"/>
        </p:scale>
        <p:origin x="4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November </a:t>
            </a:r>
            <a:r>
              <a:rPr lang="en-US" sz="1000" baseline="0" dirty="0" smtClean="0"/>
              <a:t>16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November </a:t>
            </a:r>
            <a:r>
              <a:rPr lang="en-US" sz="2400" dirty="0" smtClean="0"/>
              <a:t>16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Refactored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Coffee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Tea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8" y="1337130"/>
            <a:ext cx="8869633" cy="44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20074"/>
            <a:ext cx="6149933" cy="64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Template Method Design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6" y="1234464"/>
            <a:ext cx="6126517" cy="55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663434" cy="4835525"/>
          </a:xfrm>
        </p:spPr>
        <p:txBody>
          <a:bodyPr/>
          <a:lstStyle/>
          <a:p>
            <a:r>
              <a:rPr lang="en-US" dirty="0" smtClean="0"/>
              <a:t>Create 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Tea</a:t>
            </a:r>
            <a:r>
              <a:rPr lang="en-US" dirty="0" smtClean="0"/>
              <a:t> object and</a:t>
            </a:r>
            <a:br>
              <a:rPr lang="en-US" dirty="0" smtClean="0"/>
            </a:br>
            <a:r>
              <a:rPr lang="en-US" dirty="0" smtClean="0"/>
              <a:t>call the template method:</a:t>
            </a:r>
          </a:p>
          <a:p>
            <a:r>
              <a:rPr lang="en-US" dirty="0" smtClean="0"/>
              <a:t>Boil water</a:t>
            </a:r>
          </a:p>
          <a:p>
            <a:pPr lvl="1"/>
            <a:r>
              <a:rPr lang="en-US" dirty="0" smtClean="0"/>
              <a:t>In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CaffeineBeverage</a:t>
            </a:r>
            <a:endParaRPr lang="en-US" b="1" dirty="0" smtClean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Brew the tea.</a:t>
            </a:r>
          </a:p>
          <a:p>
            <a:pPr lvl="1"/>
            <a:r>
              <a:rPr lang="en-US" dirty="0" smtClean="0"/>
              <a:t>In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Tea</a:t>
            </a:r>
            <a:r>
              <a:rPr lang="en-US" dirty="0" smtClean="0"/>
              <a:t> subclass</a:t>
            </a:r>
          </a:p>
          <a:p>
            <a:r>
              <a:rPr lang="en-US" dirty="0" smtClean="0"/>
              <a:t>Pour into the cup.</a:t>
            </a:r>
          </a:p>
          <a:p>
            <a:pPr lvl="1"/>
            <a:r>
              <a:rPr lang="en-US" dirty="0" smtClean="0"/>
              <a:t>In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CaffeineBeverage</a:t>
            </a:r>
            <a:endParaRPr lang="en-US" b="1" dirty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Add condiments.</a:t>
            </a:r>
          </a:p>
          <a:p>
            <a:pPr lvl="1"/>
            <a:r>
              <a:rPr lang="en-US" dirty="0" smtClean="0"/>
              <a:t>In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Tea</a:t>
            </a:r>
            <a:r>
              <a:rPr lang="en-US" dirty="0"/>
              <a:t> </a:t>
            </a:r>
            <a:r>
              <a:rPr lang="en-US" dirty="0" smtClean="0"/>
              <a:t>subclass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12073" y="1472640"/>
            <a:ext cx="290015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Tea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myTea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= new Tea();</a:t>
            </a:r>
          </a:p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myTea.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prepareRecipe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7" y="2286015"/>
            <a:ext cx="1920219" cy="3030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94" y="3263318"/>
            <a:ext cx="2110339" cy="30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30681"/>
              </p:ext>
            </p:extLst>
          </p:nvPr>
        </p:nvGraphicFramePr>
        <p:xfrm>
          <a:off x="457200" y="1397000"/>
          <a:ext cx="8229598" cy="4729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14799"/>
                <a:gridCol w="41147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Without Template 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With Template Method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Coffee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Tea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running the show; they control the algorithm.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600" b="1" i="0" kern="1200" dirty="0" err="1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CaffeineBeverage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 runs the show; it has the algorithm, and protects it.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is duplicated across 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Coffee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i="0" kern="1200" dirty="0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Tea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600" b="1" i="0" kern="1200" dirty="0" err="1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CaffeineBeverage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 maximizes reuse among the subclasses.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changes to the algorithm require opening the subclasses and making multiple changes.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algorithm lives in one place and code changes only need to be made there.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Classes are organized in a structure that requires a lot of work to add a new caffeine beverage.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Template Method version provides a </a:t>
                      </a:r>
                      <a:r>
                        <a:rPr lang="en-US" sz="16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other caffeine beverages can be plugged into. New caffeine beverages only need to implement a couple of methods.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of the algorithm and how to implement it is distributed over many classes.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600" b="1" i="0" kern="1200" dirty="0" err="1" smtClean="0">
                          <a:solidFill>
                            <a:srgbClr val="0033CC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CaffeineBeverage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 concentrates knowledge about the algorithm and relies on subclasses to provide complete implementations.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9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B23C00"/>
                </a:solidFill>
              </a:rPr>
              <a:t>Template Method </a:t>
            </a:r>
            <a:r>
              <a:rPr lang="en-US" dirty="0" smtClean="0">
                <a:solidFill>
                  <a:srgbClr val="B23C00"/>
                </a:solidFill>
              </a:rPr>
              <a:t>Design Pattern</a:t>
            </a:r>
            <a:r>
              <a:rPr lang="en-US" dirty="0"/>
              <a:t> defines the </a:t>
            </a:r>
            <a:r>
              <a:rPr lang="en-US" u="sng" dirty="0"/>
              <a:t>skeleton of an algorithm</a:t>
            </a:r>
            <a:r>
              <a:rPr lang="en-US" dirty="0"/>
              <a:t> in a method, deferring some steps to subclasses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Creates a fixed </a:t>
            </a:r>
            <a:r>
              <a:rPr lang="en-US" u="sng" dirty="0" smtClean="0"/>
              <a:t>framework</a:t>
            </a:r>
            <a:r>
              <a:rPr lang="en-US" dirty="0" smtClean="0"/>
              <a:t>. 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Template </a:t>
            </a:r>
            <a:r>
              <a:rPr lang="en-US" dirty="0"/>
              <a:t>Method lets subclasses redefine certain steps of an algorithm </a:t>
            </a:r>
            <a:r>
              <a:rPr lang="en-US" u="sng" dirty="0"/>
              <a:t>without changing the algorithm’s structure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</a:t>
            </a:r>
            <a:r>
              <a:rPr lang="en-US" dirty="0" smtClean="0"/>
              <a:t>Pattern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75" y="1234464"/>
            <a:ext cx="7772025" cy="50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234464"/>
            <a:ext cx="5486340" cy="5533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Method’s Abstract Class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4951" y="1295400"/>
            <a:ext cx="3291804" cy="4785331"/>
          </a:xfrm>
        </p:spPr>
        <p:txBody>
          <a:bodyPr/>
          <a:lstStyle/>
          <a:p>
            <a:r>
              <a:rPr lang="en-US" sz="2400" dirty="0" smtClean="0"/>
              <a:t>The template method can call concrete </a:t>
            </a:r>
            <a:r>
              <a:rPr lang="en-US" sz="2400" dirty="0" smtClean="0">
                <a:solidFill>
                  <a:srgbClr val="B23C00"/>
                </a:solidFill>
              </a:rPr>
              <a:t>hook methods</a:t>
            </a:r>
            <a:r>
              <a:rPr lang="en-US" sz="2400" dirty="0" smtClean="0"/>
              <a:t> defined in the abstract class.</a:t>
            </a:r>
          </a:p>
          <a:p>
            <a:pPr lvl="4"/>
            <a:endParaRPr lang="en-US" sz="800" dirty="0" smtClean="0"/>
          </a:p>
          <a:p>
            <a:pPr lvl="1"/>
            <a:r>
              <a:rPr lang="en-US" sz="2000" dirty="0" smtClean="0"/>
              <a:t>The hook methods either do nothing </a:t>
            </a:r>
            <a:br>
              <a:rPr lang="en-US" sz="2000" dirty="0" smtClean="0"/>
            </a:br>
            <a:r>
              <a:rPr lang="en-US" sz="2000" dirty="0" smtClean="0"/>
              <a:t>or some default action.</a:t>
            </a:r>
          </a:p>
          <a:p>
            <a:pPr lvl="4"/>
            <a:endParaRPr lang="en-US" sz="800" dirty="0" smtClean="0"/>
          </a:p>
          <a:p>
            <a:pPr lvl="1"/>
            <a:r>
              <a:rPr lang="en-US" sz="2000" dirty="0" smtClean="0"/>
              <a:t>Subclasses can choose whether or not to override the hooks.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5760707" y="6248400"/>
            <a:ext cx="457195" cy="2895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Template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5"/>
            <a:ext cx="6065215" cy="55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320074"/>
            <a:ext cx="6452628" cy="64007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so Far!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Decorator</a:t>
            </a:r>
          </a:p>
          <a:p>
            <a:r>
              <a:rPr lang="en-US" dirty="0" smtClean="0"/>
              <a:t>Factory Method</a:t>
            </a:r>
          </a:p>
          <a:p>
            <a:r>
              <a:rPr lang="en-US" dirty="0" smtClean="0"/>
              <a:t>Abstract Factory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Facade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Iterator</a:t>
            </a:r>
          </a:p>
          <a:p>
            <a:r>
              <a:rPr lang="en-US" dirty="0" smtClean="0"/>
              <a:t>Composite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84668" y="5417403"/>
            <a:ext cx="310213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These examples </a:t>
            </a:r>
            <a:r>
              <a:rPr lang="en-US" sz="1200" smtClean="0"/>
              <a:t>and their images </a:t>
            </a:r>
            <a:r>
              <a:rPr lang="en-US" sz="1200" dirty="0" smtClean="0"/>
              <a:t>are from</a:t>
            </a:r>
          </a:p>
          <a:p>
            <a:r>
              <a:rPr lang="en-US" sz="1200" b="1" dirty="0" smtClean="0"/>
              <a:t>Head First Design Patterns</a:t>
            </a:r>
          </a:p>
          <a:p>
            <a:r>
              <a:rPr lang="en-US" sz="1200" dirty="0" smtClean="0"/>
              <a:t>by Eric &amp; Elizabeth Freeman</a:t>
            </a:r>
          </a:p>
          <a:p>
            <a:r>
              <a:rPr lang="en-US" sz="1200" dirty="0" smtClean="0"/>
              <a:t>O’Reilly,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Rot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r>
              <a:rPr lang="en-US" dirty="0" smtClean="0"/>
              <a:t>Dependency rot can occur if high-level components depend on low-level components which depend on high-level components, etc.</a:t>
            </a:r>
          </a:p>
          <a:p>
            <a:pPr lvl="1"/>
            <a:r>
              <a:rPr lang="en-US" dirty="0" smtClean="0"/>
              <a:t>After the rot sets in, no one can understand </a:t>
            </a:r>
            <a:br>
              <a:rPr lang="en-US" dirty="0" smtClean="0"/>
            </a:br>
            <a:r>
              <a:rPr lang="en-US" dirty="0" smtClean="0"/>
              <a:t>how the system is designed.</a:t>
            </a:r>
          </a:p>
          <a:p>
            <a:pPr lvl="5"/>
            <a:endParaRPr lang="en-US" dirty="0" smtClean="0"/>
          </a:p>
          <a:p>
            <a:r>
              <a:rPr lang="en-US" u="sng" dirty="0" smtClean="0"/>
              <a:t>Principle</a:t>
            </a:r>
            <a:r>
              <a:rPr lang="en-US" dirty="0" smtClean="0"/>
              <a:t>: High-level components determine when low-level components are needed.</a:t>
            </a:r>
          </a:p>
          <a:p>
            <a:pPr lvl="1"/>
            <a:r>
              <a:rPr lang="en-US" dirty="0" smtClean="0"/>
              <a:t>High-level components can call </a:t>
            </a:r>
            <a:br>
              <a:rPr lang="en-US" dirty="0" smtClean="0"/>
            </a:br>
            <a:r>
              <a:rPr lang="en-US" dirty="0" smtClean="0"/>
              <a:t>low-level components.</a:t>
            </a:r>
          </a:p>
          <a:p>
            <a:pPr lvl="1"/>
            <a:r>
              <a:rPr lang="en-US" dirty="0" smtClean="0"/>
              <a:t>A low-level component never calls </a:t>
            </a:r>
            <a:br>
              <a:rPr lang="en-US" dirty="0" smtClean="0"/>
            </a:br>
            <a:r>
              <a:rPr lang="en-US" dirty="0" smtClean="0"/>
              <a:t>a high-level component directly.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431D7-A35E-FE4C-978D-A4C1DB31A32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4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</a:t>
            </a:r>
            <a:r>
              <a:rPr lang="en-US" dirty="0" smtClean="0"/>
              <a:t>Rot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79" y="1577344"/>
            <a:ext cx="6626442" cy="24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Rot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The template method pattern helps to enforce the principle to </a:t>
            </a:r>
            <a:r>
              <a:rPr lang="en-US" smtClean="0"/>
              <a:t>prevent dependency rot.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31" y="2438375"/>
            <a:ext cx="7096297" cy="41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Patterns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to pause and take an overall look </a:t>
            </a:r>
            <a:br>
              <a:rPr lang="en-US" dirty="0" smtClean="0"/>
            </a:br>
            <a:r>
              <a:rPr lang="en-US" dirty="0" smtClean="0"/>
              <a:t>at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>
                <a:solidFill>
                  <a:srgbClr val="B23C00"/>
                </a:solidFill>
              </a:rPr>
              <a:t>Design Pattern</a:t>
            </a:r>
            <a:r>
              <a:rPr lang="en-US" dirty="0"/>
              <a:t> is a </a:t>
            </a:r>
            <a:r>
              <a:rPr lang="en-US" u="sng" dirty="0"/>
              <a:t>solution</a:t>
            </a:r>
            <a:r>
              <a:rPr lang="en-US" dirty="0"/>
              <a:t> to a </a:t>
            </a:r>
            <a:r>
              <a:rPr lang="en-US" u="sng" dirty="0"/>
              <a:t>problem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u="sng" dirty="0"/>
              <a:t>context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u="sng" dirty="0" smtClean="0"/>
              <a:t>Context</a:t>
            </a:r>
            <a:r>
              <a:rPr lang="en-US" dirty="0" smtClean="0"/>
              <a:t>: The </a:t>
            </a:r>
            <a:r>
              <a:rPr lang="en-US" dirty="0"/>
              <a:t>situation in which the pattern applies. This should be a recurring situation</a:t>
            </a:r>
            <a:r>
              <a:rPr lang="en-US" dirty="0" smtClean="0"/>
              <a:t>.</a:t>
            </a:r>
          </a:p>
          <a:p>
            <a:pPr lvl="5"/>
            <a:endParaRPr lang="en-US" dirty="0"/>
          </a:p>
          <a:p>
            <a:pPr lvl="1"/>
            <a:r>
              <a:rPr lang="en-US" u="sng" dirty="0" smtClean="0"/>
              <a:t>Problem</a:t>
            </a:r>
            <a:r>
              <a:rPr lang="en-US" dirty="0" smtClean="0"/>
              <a:t>: The </a:t>
            </a:r>
            <a:r>
              <a:rPr lang="en-US" dirty="0"/>
              <a:t>goal you are trying to achieve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this context. Also, any </a:t>
            </a:r>
            <a:r>
              <a:rPr lang="en-US" dirty="0"/>
              <a:t>constraints that occur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context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pPr lvl="1"/>
            <a:r>
              <a:rPr lang="en-US" u="sng" dirty="0" smtClean="0"/>
              <a:t>Solution</a:t>
            </a:r>
            <a:r>
              <a:rPr lang="en-US" dirty="0" smtClean="0"/>
              <a:t>: A </a:t>
            </a:r>
            <a:r>
              <a:rPr lang="en-US" dirty="0"/>
              <a:t>general design that anyone can apply which resolves the goal and set of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 </a:t>
            </a:r>
            <a:r>
              <a:rPr lang="en-US" dirty="0" smtClean="0"/>
              <a:t>Defined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1:</a:t>
            </a:r>
          </a:p>
          <a:p>
            <a:pPr lvl="1"/>
            <a:r>
              <a:rPr lang="en-US" u="sng" dirty="0" smtClean="0"/>
              <a:t>Context</a:t>
            </a:r>
            <a:r>
              <a:rPr lang="en-US" dirty="0" smtClean="0"/>
              <a:t>: You’ve locked your keys in your car.</a:t>
            </a:r>
          </a:p>
          <a:p>
            <a:pPr lvl="1"/>
            <a:r>
              <a:rPr lang="en-US" u="sng" dirty="0" smtClean="0"/>
              <a:t>Problem</a:t>
            </a:r>
            <a:r>
              <a:rPr lang="en-US" dirty="0" smtClean="0"/>
              <a:t>: How to get to work on time.</a:t>
            </a:r>
          </a:p>
          <a:p>
            <a:pPr lvl="1"/>
            <a:r>
              <a:rPr lang="en-US" u="sng" dirty="0" smtClean="0"/>
              <a:t>Solution</a:t>
            </a:r>
            <a:r>
              <a:rPr lang="en-US" dirty="0" smtClean="0"/>
              <a:t>: Break a car window to get the keys.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Example 2:</a:t>
            </a:r>
          </a:p>
          <a:p>
            <a:pPr lvl="1"/>
            <a:r>
              <a:rPr lang="en-US" u="sng" dirty="0" smtClean="0"/>
              <a:t>Context</a:t>
            </a:r>
            <a:r>
              <a:rPr lang="en-US" dirty="0" smtClean="0"/>
              <a:t>: You have a collection of objects.</a:t>
            </a:r>
          </a:p>
          <a:p>
            <a:pPr lvl="1"/>
            <a:r>
              <a:rPr lang="en-US" u="sng" dirty="0" smtClean="0"/>
              <a:t>Problem</a:t>
            </a:r>
            <a:r>
              <a:rPr lang="en-US" dirty="0" smtClean="0"/>
              <a:t>: You </a:t>
            </a:r>
            <a:r>
              <a:rPr lang="en-US" dirty="0"/>
              <a:t>need to step through the objects without exposing the collection’s implementation.</a:t>
            </a:r>
          </a:p>
          <a:p>
            <a:pPr lvl="1"/>
            <a:r>
              <a:rPr lang="en-US" u="sng" dirty="0" smtClean="0"/>
              <a:t>Solution</a:t>
            </a:r>
            <a:r>
              <a:rPr lang="en-US" dirty="0" smtClean="0"/>
              <a:t>: </a:t>
            </a:r>
            <a:r>
              <a:rPr lang="en-US" dirty="0"/>
              <a:t>Encapsulate the iteration into a separate class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371043"/>
            <a:ext cx="7278760" cy="52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 </a:t>
            </a:r>
            <a:r>
              <a:rPr lang="en-US" dirty="0" smtClean="0"/>
              <a:t>Categories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5903"/>
            <a:ext cx="8191939" cy="42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in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simple.</a:t>
            </a:r>
          </a:p>
          <a:p>
            <a:pPr lvl="1"/>
            <a:r>
              <a:rPr lang="en-US" dirty="0" smtClean="0"/>
              <a:t>Goal is simplicity, not how to apply a pattern.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Patterns aren’t magic bullets.</a:t>
            </a:r>
          </a:p>
          <a:p>
            <a:pPr lvl="1"/>
            <a:r>
              <a:rPr lang="en-US" dirty="0" smtClean="0"/>
              <a:t>You must think </a:t>
            </a:r>
            <a:r>
              <a:rPr lang="en-US" dirty="0"/>
              <a:t>through the </a:t>
            </a:r>
            <a:r>
              <a:rPr lang="en-US" dirty="0" smtClean="0"/>
              <a:t>consequences of using a pattern </a:t>
            </a:r>
            <a:r>
              <a:rPr lang="en-US" dirty="0"/>
              <a:t>for the rest of your design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Areas </a:t>
            </a:r>
            <a:r>
              <a:rPr lang="en-US" dirty="0"/>
              <a:t>of change in your design is usually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good sign that a pattern is needed. </a:t>
            </a:r>
            <a:endParaRPr lang="en-US" dirty="0" smtClean="0"/>
          </a:p>
          <a:p>
            <a:pPr lvl="1"/>
            <a:r>
              <a:rPr lang="en-US" dirty="0"/>
              <a:t>Add patterns </a:t>
            </a:r>
            <a:r>
              <a:rPr lang="en-US" dirty="0"/>
              <a:t>to deal with </a:t>
            </a:r>
            <a:r>
              <a:rPr lang="en-US" u="sng" dirty="0"/>
              <a:t>practical change</a:t>
            </a:r>
            <a:r>
              <a:rPr lang="en-US" dirty="0"/>
              <a:t> that is </a:t>
            </a:r>
            <a:r>
              <a:rPr lang="en-US" u="sng" dirty="0"/>
              <a:t>likely</a:t>
            </a:r>
            <a:r>
              <a:rPr lang="en-US" dirty="0"/>
              <a:t> to happen, not </a:t>
            </a:r>
            <a:r>
              <a:rPr lang="en-US" u="sng" dirty="0"/>
              <a:t>hypothetical change</a:t>
            </a:r>
            <a:r>
              <a:rPr lang="en-US" dirty="0"/>
              <a:t> that </a:t>
            </a:r>
            <a:r>
              <a:rPr lang="en-US" u="sng" dirty="0"/>
              <a:t>may</a:t>
            </a:r>
            <a:r>
              <a:rPr lang="en-US" dirty="0"/>
              <a:t> happen.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Refactoring</a:t>
            </a:r>
            <a:r>
              <a:rPr lang="en-US" dirty="0" smtClean="0"/>
              <a:t>: The </a:t>
            </a:r>
            <a:r>
              <a:rPr lang="en-US" dirty="0"/>
              <a:t>process of making changes to your code to improve the way it is organized.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goal is to improve its structure,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 </a:t>
            </a:r>
            <a:r>
              <a:rPr lang="en-US" dirty="0"/>
              <a:t>change its behavior.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 smtClean="0"/>
              <a:t>Refactoring </a:t>
            </a:r>
            <a:r>
              <a:rPr lang="en-US" dirty="0"/>
              <a:t>is a great time to reexamine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/>
              <a:t>design to see if it might be better structured with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 and Tea Recipes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CE3A-7281-7642-9900-6E16427813B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03" y="1289492"/>
            <a:ext cx="6000193" cy="495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Mind 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4835525"/>
          </a:xfrm>
        </p:spPr>
        <p:txBody>
          <a:bodyPr/>
          <a:lstStyle/>
          <a:p>
            <a:r>
              <a:rPr lang="en-US" u="sng" dirty="0" smtClean="0"/>
              <a:t>Beginner mind</a:t>
            </a:r>
            <a:r>
              <a:rPr lang="en-US" dirty="0" smtClean="0"/>
              <a:t>: Uses patterns everywhere.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/>
              <a:t>designs should be as simple as possible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patterns </a:t>
            </a:r>
            <a:r>
              <a:rPr lang="en-US" dirty="0"/>
              <a:t>should only be used </a:t>
            </a:r>
            <a:r>
              <a:rPr lang="en-US" dirty="0" smtClean="0"/>
              <a:t>where </a:t>
            </a:r>
            <a:br>
              <a:rPr lang="en-US" dirty="0" smtClean="0"/>
            </a:br>
            <a:r>
              <a:rPr lang="en-US" dirty="0" smtClean="0"/>
              <a:t>they </a:t>
            </a:r>
            <a:r>
              <a:rPr lang="en-US" dirty="0"/>
              <a:t>are needed for practical extensibility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u="sng" dirty="0"/>
              <a:t>Intermediate mind</a:t>
            </a:r>
            <a:r>
              <a:rPr lang="en-US" dirty="0"/>
              <a:t>: Sees </a:t>
            </a:r>
            <a:r>
              <a:rPr lang="en-US" dirty="0"/>
              <a:t>where patterns are needed and where they aren’t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Sees </a:t>
            </a:r>
            <a:r>
              <a:rPr lang="en-US" dirty="0"/>
              <a:t>that patterns can be adapted to fit situations where the canonical pattern doesn’t fit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Mind on </a:t>
            </a:r>
            <a:r>
              <a:rPr lang="en-US" dirty="0" smtClean="0"/>
              <a:t>Patterns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20994" cy="4835525"/>
          </a:xfrm>
        </p:spPr>
        <p:txBody>
          <a:bodyPr/>
          <a:lstStyle/>
          <a:p>
            <a:r>
              <a:rPr lang="en-US" u="sng" dirty="0"/>
              <a:t>Zen mind</a:t>
            </a:r>
            <a:r>
              <a:rPr lang="en-US" dirty="0"/>
              <a:t>: Sees patterns where they fit naturally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Not obsessed with using patterns.</a:t>
            </a:r>
          </a:p>
          <a:p>
            <a:pPr lvl="1"/>
            <a:r>
              <a:rPr lang="en-US" dirty="0" smtClean="0"/>
              <a:t>Finds simple solutions that best solve the problem.</a:t>
            </a:r>
          </a:p>
          <a:p>
            <a:pPr lvl="1"/>
            <a:r>
              <a:rPr lang="en-US" dirty="0" smtClean="0"/>
              <a:t>Thinks in terms of the </a:t>
            </a:r>
            <a:r>
              <a:rPr lang="en-US" dirty="0"/>
              <a:t>object principles and their trade-offs. </a:t>
            </a:r>
            <a:endParaRPr lang="en-US" dirty="0" smtClean="0"/>
          </a:p>
          <a:p>
            <a:pPr lvl="1"/>
            <a:r>
              <a:rPr lang="en-US" dirty="0" smtClean="0"/>
              <a:t>Sees </a:t>
            </a:r>
            <a:r>
              <a:rPr lang="en-US" dirty="0"/>
              <a:t>relationships to similar patterns and understands the subtleties of differences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intent of related patterns.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 Shared Vocabulary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52" y="1230770"/>
            <a:ext cx="5852096" cy="5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 Shared Vocabulary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0" y="1295400"/>
            <a:ext cx="5029190" cy="4835525"/>
          </a:xfrm>
        </p:spPr>
        <p:txBody>
          <a:bodyPr/>
          <a:lstStyle/>
          <a:p>
            <a:r>
              <a:rPr lang="en-US" dirty="0" smtClean="0"/>
              <a:t>In design meetings</a:t>
            </a:r>
          </a:p>
          <a:p>
            <a:r>
              <a:rPr lang="en-US" dirty="0" smtClean="0"/>
              <a:t>With other developers</a:t>
            </a:r>
          </a:p>
          <a:p>
            <a:r>
              <a:rPr lang="en-US" dirty="0" smtClean="0"/>
              <a:t>In architecture documentation</a:t>
            </a:r>
          </a:p>
          <a:p>
            <a:r>
              <a:rPr lang="en-US" dirty="0" smtClean="0"/>
              <a:t>In code comments and naming conventions</a:t>
            </a:r>
          </a:p>
          <a:p>
            <a:r>
              <a:rPr lang="en-US" dirty="0" smtClean="0"/>
              <a:t>To groups of interested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965976"/>
            <a:ext cx="3098556" cy="308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Gang of Four (</a:t>
            </a:r>
            <a:r>
              <a:rPr lang="en-US" dirty="0" err="1" smtClean="0"/>
              <a:t>GoF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234464"/>
            <a:ext cx="7132292" cy="4678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40" y="4160512"/>
            <a:ext cx="1789438" cy="22491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2886" y="6409705"/>
            <a:ext cx="1704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Addison-Wesley, 1994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95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Christopher Alexander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98" y="1325902"/>
            <a:ext cx="5760702" cy="4114755"/>
          </a:xfrm>
        </p:spPr>
        <p:txBody>
          <a:bodyPr/>
          <a:lstStyle/>
          <a:p>
            <a:r>
              <a:rPr lang="en-US" dirty="0" smtClean="0"/>
              <a:t>Widely influential architect and design theorist.</a:t>
            </a:r>
          </a:p>
          <a:p>
            <a:pPr lvl="1"/>
            <a:r>
              <a:rPr lang="en-US" dirty="0" smtClean="0"/>
              <a:t>Emeritus professor, U.C. Berkeley</a:t>
            </a:r>
          </a:p>
          <a:p>
            <a:pPr lvl="1"/>
            <a:r>
              <a:rPr lang="en-US" dirty="0" smtClean="0"/>
              <a:t>Born </a:t>
            </a:r>
            <a:r>
              <a:rPr lang="en-US" smtClean="0"/>
              <a:t>1936.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Regarded as the father of the design patterns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342"/>
            <a:ext cx="2402629" cy="2103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40" y="3703317"/>
            <a:ext cx="1592867" cy="2377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0342" y="5532097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Oxford </a:t>
            </a:r>
            <a:r>
              <a:rPr lang="en-US" sz="1200"/>
              <a:t>University </a:t>
            </a:r>
            <a:r>
              <a:rPr lang="en-US" sz="1200" smtClean="0"/>
              <a:t>Press, 1977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7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Coffee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7" y="1234464"/>
            <a:ext cx="6309291" cy="55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Tea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7" y="1319080"/>
            <a:ext cx="6998946" cy="49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6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Design: Abstract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1" y="1325903"/>
            <a:ext cx="7644239" cy="47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55" y="386893"/>
            <a:ext cx="5716339" cy="2950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More Things in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55" y="3246122"/>
            <a:ext cx="8229600" cy="28848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Boil some water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hot water to extract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coffee or tea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Pour the resulting beverage into a cup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the appropriate condiments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the beverage.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9636" y="3255263"/>
            <a:ext cx="172675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Already </a:t>
            </a:r>
            <a:r>
              <a:rPr lang="en-US" sz="1400" smtClean="0">
                <a:solidFill>
                  <a:srgbClr val="0033CC"/>
                </a:solidFill>
              </a:rPr>
              <a:t>abstracted </a:t>
            </a:r>
          </a:p>
          <a:p>
            <a:r>
              <a:rPr lang="en-US" sz="1400" dirty="0" smtClean="0">
                <a:solidFill>
                  <a:srgbClr val="0033CC"/>
                </a:solidFill>
              </a:rPr>
              <a:t>in the base class.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3731" y="4734560"/>
            <a:ext cx="172675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Already </a:t>
            </a:r>
            <a:r>
              <a:rPr lang="en-US" sz="1400" smtClean="0">
                <a:solidFill>
                  <a:srgbClr val="0033CC"/>
                </a:solidFill>
              </a:rPr>
              <a:t>abstracted </a:t>
            </a:r>
          </a:p>
          <a:p>
            <a:r>
              <a:rPr lang="en-US" sz="1400" dirty="0" smtClean="0">
                <a:solidFill>
                  <a:srgbClr val="0033CC"/>
                </a:solidFill>
              </a:rPr>
              <a:t>in the base class.</a:t>
            </a:r>
            <a:endParaRPr lang="en-US" sz="14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7151" y="3886195"/>
            <a:ext cx="202010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Similar, just applied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to a different beverage.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2968" y="5475656"/>
            <a:ext cx="202010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Similar, just applied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to a different beverage.</a:t>
            </a:r>
            <a:endParaRPr lang="en-US" sz="1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11163"/>
            <a:ext cx="8595266" cy="655637"/>
          </a:xfrm>
        </p:spPr>
        <p:txBody>
          <a:bodyPr/>
          <a:lstStyle/>
          <a:p>
            <a:r>
              <a:rPr lang="en-US" dirty="0" smtClean="0"/>
              <a:t>Second </a:t>
            </a:r>
            <a:r>
              <a:rPr lang="en-US" smtClean="0"/>
              <a:t>Design: Abstract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prepareRecipe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11878"/>
            <a:ext cx="8229600" cy="548634"/>
          </a:xfrm>
        </p:spPr>
        <p:txBody>
          <a:bodyPr/>
          <a:lstStyle/>
          <a:p>
            <a:r>
              <a:rPr lang="en-US" smtClean="0"/>
              <a:t>Refactored code: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234464"/>
            <a:ext cx="7454900" cy="222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8244" y="2082829"/>
            <a:ext cx="105990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Rename to</a:t>
            </a:r>
          </a:p>
          <a:p>
            <a:r>
              <a:rPr lang="en-US" sz="1400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brew()</a:t>
            </a:r>
            <a:endParaRPr lang="en-US" sz="1400" b="1" dirty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3" y="2814341"/>
            <a:ext cx="179568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Rename to</a:t>
            </a:r>
          </a:p>
          <a:p>
            <a:r>
              <a:rPr lang="en-US" sz="1400" b="1" dirty="0" err="1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addCondiments</a:t>
            </a:r>
            <a:r>
              <a:rPr lang="en-US" sz="1400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400" b="1" dirty="0">
              <a:solidFill>
                <a:srgbClr val="008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3639" y="4186160"/>
            <a:ext cx="277672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prepareRecipe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boilWater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brew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pourInCup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addCondiments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3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CaffeineBeverage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73" y="1325904"/>
            <a:ext cx="7283483" cy="49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2685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36711</TotalTime>
  <Words>782</Words>
  <Application>Microsoft Macintosh PowerPoint</Application>
  <PresentationFormat>On-screen Show (4:3)</PresentationFormat>
  <Paragraphs>203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November 16 Class Meeting</vt:lpstr>
      <vt:lpstr>Design Patterns so Far!</vt:lpstr>
      <vt:lpstr>Coffee and Tea Recipes</vt:lpstr>
      <vt:lpstr>The Coffee Code</vt:lpstr>
      <vt:lpstr>The Tea Code</vt:lpstr>
      <vt:lpstr>First Design: Abstract Class</vt:lpstr>
      <vt:lpstr>More Things in Common</vt:lpstr>
      <vt:lpstr>Second Design: Abstract prepareRecipe()</vt:lpstr>
      <vt:lpstr>Abstract CaffeineBeverage Class</vt:lpstr>
      <vt:lpstr>Refactored Coffee and Tea Classes</vt:lpstr>
      <vt:lpstr>PowerPoint Presentation</vt:lpstr>
      <vt:lpstr>The Template Method Design Pattern</vt:lpstr>
      <vt:lpstr>Make Tea</vt:lpstr>
      <vt:lpstr>Template Method Advantages</vt:lpstr>
      <vt:lpstr>Template Method Design Pattern Defined</vt:lpstr>
      <vt:lpstr>Template Method Pattern Class Diagram</vt:lpstr>
      <vt:lpstr>Template Method’s Abstract Class</vt:lpstr>
      <vt:lpstr>Example Template Method</vt:lpstr>
      <vt:lpstr>PowerPoint Presentation</vt:lpstr>
      <vt:lpstr>Dependency Rot</vt:lpstr>
      <vt:lpstr>Dependency Rot, cont’d</vt:lpstr>
      <vt:lpstr>Dependency Rot, cont’d</vt:lpstr>
      <vt:lpstr>The Design Patterns Landscape</vt:lpstr>
      <vt:lpstr>Design Pattern Defined</vt:lpstr>
      <vt:lpstr>Design Pattern Defined, cont’d</vt:lpstr>
      <vt:lpstr>Design Pattern Categories</vt:lpstr>
      <vt:lpstr>Design Pattern Categories, cont’d</vt:lpstr>
      <vt:lpstr>Thinking in Patterns</vt:lpstr>
      <vt:lpstr>Refactoring</vt:lpstr>
      <vt:lpstr>Your Mind on Patterns</vt:lpstr>
      <vt:lpstr>Your Mind on Patterns, cont’d</vt:lpstr>
      <vt:lpstr>Use a Shared Vocabulary</vt:lpstr>
      <vt:lpstr>Use a Shared Vocabulary, cont’d</vt:lpstr>
      <vt:lpstr>The Gang of Four (GoF)</vt:lpstr>
      <vt:lpstr>Christopher Alexander</vt:lpstr>
    </vt:vector>
  </TitlesOfParts>
  <Company>Apropos Logic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899</cp:revision>
  <dcterms:created xsi:type="dcterms:W3CDTF">2008-01-12T03:52:55Z</dcterms:created>
  <dcterms:modified xsi:type="dcterms:W3CDTF">2017-11-16T05:03:13Z</dcterms:modified>
</cp:coreProperties>
</file>